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825037" y="3453899"/>
            <a:ext cx="182880" cy="182880"/>
          </a:xfrm>
          <a:prstGeom prst="rect">
            <a:avLst/>
          </a:prstGeom>
          <a:noFill/>
          <a:ln w="1270">
            <a:solidFill>
              <a:srgbClr val="09928E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7275842" y="3689781"/>
            <a:ext cx="182880" cy="182880"/>
          </a:xfrm>
          <a:prstGeom prst="sun">
            <a:avLst/>
          </a:prstGeom>
          <a:noFill/>
          <a:ln w="1270">
            <a:solidFill>
              <a:srgbClr val="D1BA95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574731" y="3926000"/>
            <a:ext cx="182880" cy="182880"/>
          </a:xfrm>
          <a:prstGeom prst="rect">
            <a:avLst/>
          </a:prstGeom>
          <a:noFill/>
          <a:ln w="1270">
            <a:solidFill>
              <a:srgbClr val="74D29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3216637" y="2390908"/>
            <a:ext cx="182880" cy="182880"/>
          </a:xfrm>
          <a:prstGeom prst="cube">
            <a:avLst/>
          </a:prstGeom>
          <a:noFill/>
          <a:ln w="1270">
            <a:solidFill>
              <a:srgbClr val="33D8D5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953850" y="3498562"/>
            <a:ext cx="182880" cy="182880"/>
          </a:xfrm>
          <a:prstGeom prst="triangle">
            <a:avLst/>
          </a:prstGeom>
          <a:noFill/>
          <a:ln w="1270">
            <a:solidFill>
              <a:srgbClr val="F4BCEC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Database Management Systems (DBMS): A Beginner's Guide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Welcome! This presentation will cover: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What is a Database?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What is a DBMS?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Why Use a DBMS?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Key Concepts: Tables, Rows, Columns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Different Types of DBMS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Basic SQL Commands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Database Design Fundamentals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Real-World Applications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AAAA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AAAAAA"/>
          </a:solidFill>
          <a:ln/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886577" y="3477096"/>
            <a:ext cx="182880" cy="182880"/>
          </a:xfrm>
          <a:prstGeom prst="triangle">
            <a:avLst/>
          </a:prstGeom>
          <a:noFill/>
          <a:ln w="1270">
            <a:solidFill>
              <a:srgbClr val="74B26C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1409922" y="3015628"/>
            <a:ext cx="182880" cy="182880"/>
          </a:xfrm>
          <a:prstGeom prst="rect">
            <a:avLst/>
          </a:prstGeom>
          <a:noFill/>
          <a:ln w="1270">
            <a:solidFill>
              <a:srgbClr val="EF8C83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004071" y="4154977"/>
            <a:ext cx="182880" cy="182880"/>
          </a:xfrm>
          <a:prstGeom prst="rect">
            <a:avLst/>
          </a:prstGeom>
          <a:noFill/>
          <a:ln w="1270">
            <a:solidFill>
              <a:srgbClr val="D752D2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2496752" y="3890788"/>
            <a:ext cx="182880" cy="182880"/>
          </a:xfrm>
          <a:prstGeom prst="sun">
            <a:avLst/>
          </a:prstGeom>
          <a:noFill/>
          <a:ln w="1270">
            <a:solidFill>
              <a:srgbClr val="604239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1169763" y="784038"/>
            <a:ext cx="182880" cy="182880"/>
          </a:xfrm>
          <a:prstGeom prst="rect">
            <a:avLst/>
          </a:prstGeom>
          <a:noFill/>
          <a:ln w="1270">
            <a:solidFill>
              <a:srgbClr val="9FF30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Basic SQL Commands: WHERE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WHERE: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Filters data based on a condition.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Example: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SELECT * FROM Students WHERE Major = 'Computer Science';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This will select all students whose major is 'Computer Science'.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AAAA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10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AAAAAA"/>
          </a:solidFill>
          <a:ln/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614241" y="2468488"/>
            <a:ext cx="182880" cy="182880"/>
          </a:xfrm>
          <a:prstGeom prst="cube">
            <a:avLst/>
          </a:prstGeom>
          <a:noFill/>
          <a:ln w="1270">
            <a:solidFill>
              <a:srgbClr val="E658BA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160313" y="2752274"/>
            <a:ext cx="182880" cy="182880"/>
          </a:xfrm>
          <a:prstGeom prst="rect">
            <a:avLst/>
          </a:prstGeom>
          <a:noFill/>
          <a:ln w="1270">
            <a:solidFill>
              <a:srgbClr val="AB62F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3125423" y="3644929"/>
            <a:ext cx="182880" cy="182880"/>
          </a:xfrm>
          <a:prstGeom prst="sun">
            <a:avLst/>
          </a:prstGeom>
          <a:noFill/>
          <a:ln w="1270">
            <a:solidFill>
              <a:srgbClr val="FBA493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371619" y="23823"/>
            <a:ext cx="182880" cy="182880"/>
          </a:xfrm>
          <a:prstGeom prst="rect">
            <a:avLst/>
          </a:prstGeom>
          <a:noFill/>
          <a:ln w="1270">
            <a:solidFill>
              <a:srgbClr val="91AF14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777891" y="800734"/>
            <a:ext cx="182880" cy="182880"/>
          </a:xfrm>
          <a:prstGeom prst="sun">
            <a:avLst/>
          </a:prstGeom>
          <a:noFill/>
          <a:ln w="1270">
            <a:solidFill>
              <a:srgbClr val="B78A18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Basic SQL Commands: INSERT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INSERT: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Adds new data to a table.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Example: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INSERT INTO Students (Name, Major) VALUES ('David', 'Physics');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This will add a new student named 'David' with a major of 'Physics'.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11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72341" y="1958115"/>
            <a:ext cx="182880" cy="182880"/>
          </a:xfrm>
          <a:prstGeom prst="cube">
            <a:avLst/>
          </a:prstGeom>
          <a:noFill/>
          <a:ln w="1270">
            <a:solidFill>
              <a:srgbClr val="D7B1D3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7446876" y="1861268"/>
            <a:ext cx="182880" cy="182880"/>
          </a:xfrm>
          <a:prstGeom prst="rect">
            <a:avLst/>
          </a:prstGeom>
          <a:noFill/>
          <a:ln w="1270">
            <a:solidFill>
              <a:srgbClr val="651DC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253149" y="474209"/>
            <a:ext cx="182880" cy="182880"/>
          </a:xfrm>
          <a:prstGeom prst="rect">
            <a:avLst/>
          </a:prstGeom>
          <a:noFill/>
          <a:ln w="1270">
            <a:solidFill>
              <a:srgbClr val="011F9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4131402" y="535347"/>
            <a:ext cx="182880" cy="182880"/>
          </a:xfrm>
          <a:prstGeom prst="cube">
            <a:avLst/>
          </a:prstGeom>
          <a:noFill/>
          <a:ln w="1270">
            <a:solidFill>
              <a:srgbClr val="18B5F6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4251072" y="1734915"/>
            <a:ext cx="182880" cy="182880"/>
          </a:xfrm>
          <a:prstGeom prst="sun">
            <a:avLst/>
          </a:prstGeom>
          <a:noFill/>
          <a:ln w="1270">
            <a:solidFill>
              <a:srgbClr val="AE76B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Basic SQL Commands: UPDATE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UPDATE: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Modifies existing data in a table.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Example: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UPDATE Students SET Major = 'Electrical Engineering' WHERE StudentID = 2;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This will change the major of the student with StudentID 2 to 'Electrical Engineering'.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AAAA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12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AAAAAA"/>
          </a:solidFill>
          <a:ln/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826717" y="2581078"/>
            <a:ext cx="182880" cy="182880"/>
          </a:xfrm>
          <a:prstGeom prst="triangle">
            <a:avLst/>
          </a:prstGeom>
          <a:noFill/>
          <a:ln w="1270">
            <a:solidFill>
              <a:srgbClr val="FFFD5F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737190" y="3264108"/>
            <a:ext cx="182880" cy="182880"/>
          </a:xfrm>
          <a:prstGeom prst="cube">
            <a:avLst/>
          </a:prstGeom>
          <a:noFill/>
          <a:ln w="1270">
            <a:solidFill>
              <a:srgbClr val="2AD6B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213599" y="3914223"/>
            <a:ext cx="182880" cy="182880"/>
          </a:xfrm>
          <a:prstGeom prst="cube">
            <a:avLst/>
          </a:prstGeom>
          <a:noFill/>
          <a:ln w="1270">
            <a:solidFill>
              <a:srgbClr val="02AB4E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336425" y="2980376"/>
            <a:ext cx="182880" cy="182880"/>
          </a:xfrm>
          <a:prstGeom prst="sun">
            <a:avLst/>
          </a:prstGeom>
          <a:noFill/>
          <a:ln w="1270">
            <a:solidFill>
              <a:srgbClr val="17D7EA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437483" y="1023162"/>
            <a:ext cx="182880" cy="182880"/>
          </a:xfrm>
          <a:prstGeom prst="rect">
            <a:avLst/>
          </a:prstGeom>
          <a:noFill/>
          <a:ln w="1270">
            <a:solidFill>
              <a:srgbClr val="06C59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Basic SQL Commands: DELETE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DELETE: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Removes data from a table.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Example: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DELETE FROM Students WHERE StudentID = 3;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This will delete the student with StudentID 3.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AAAA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13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AAAAAA"/>
          </a:solidFill>
          <a:ln/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838047" y="2757211"/>
            <a:ext cx="182880" cy="182880"/>
          </a:xfrm>
          <a:prstGeom prst="triangle">
            <a:avLst/>
          </a:prstGeom>
          <a:noFill/>
          <a:ln w="1270">
            <a:solidFill>
              <a:srgbClr val="34F348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715013" y="1797249"/>
            <a:ext cx="182880" cy="182880"/>
          </a:xfrm>
          <a:prstGeom prst="cube">
            <a:avLst/>
          </a:prstGeom>
          <a:noFill/>
          <a:ln w="1270">
            <a:solidFill>
              <a:srgbClr val="54639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2691375" y="2196172"/>
            <a:ext cx="182880" cy="182880"/>
          </a:xfrm>
          <a:prstGeom prst="triangle">
            <a:avLst/>
          </a:prstGeom>
          <a:noFill/>
          <a:ln w="1270">
            <a:solidFill>
              <a:srgbClr val="A4A262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4158774" y="4345585"/>
            <a:ext cx="182880" cy="182880"/>
          </a:xfrm>
          <a:prstGeom prst="triangle">
            <a:avLst/>
          </a:prstGeom>
          <a:noFill/>
          <a:ln w="1270">
            <a:solidFill>
              <a:srgbClr val="8DACD3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2042368" y="453452"/>
            <a:ext cx="182880" cy="182880"/>
          </a:xfrm>
          <a:prstGeom prst="triangle">
            <a:avLst/>
          </a:prstGeom>
          <a:noFill/>
          <a:ln w="1270">
            <a:solidFill>
              <a:srgbClr val="8179F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Database Design Fundamentals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Designing a good database is crucial.  Here are some basic principles: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Identify Entities: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Determine the key objects or concepts you want to store data about (e.g., Students, Courses, Professors).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Identify Attributes: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Define the characteristics or properties of each entity (e.g., Student Name, Course Title, Professor Department).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Define Relationships: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 Establish how entities are related to each other (e.g., a student enrolls in a course).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AAAA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14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AAAAAA"/>
          </a:solidFill>
          <a:ln/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40997" y="2458864"/>
            <a:ext cx="182880" cy="182880"/>
          </a:xfrm>
          <a:prstGeom prst="rect">
            <a:avLst/>
          </a:prstGeom>
          <a:noFill/>
          <a:ln w="1270">
            <a:solidFill>
              <a:srgbClr val="9D13C7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3892496" y="894852"/>
            <a:ext cx="182880" cy="182880"/>
          </a:xfrm>
          <a:prstGeom prst="rect">
            <a:avLst/>
          </a:prstGeom>
          <a:noFill/>
          <a:ln w="1270">
            <a:solidFill>
              <a:srgbClr val="05EF0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676493" y="1012992"/>
            <a:ext cx="182880" cy="182880"/>
          </a:xfrm>
          <a:prstGeom prst="triangle">
            <a:avLst/>
          </a:prstGeom>
          <a:noFill/>
          <a:ln w="1270">
            <a:solidFill>
              <a:srgbClr val="02B4B0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2889593" y="838333"/>
            <a:ext cx="182880" cy="182880"/>
          </a:xfrm>
          <a:prstGeom prst="sun">
            <a:avLst/>
          </a:prstGeom>
          <a:noFill/>
          <a:ln w="1270">
            <a:solidFill>
              <a:srgbClr val="D025AA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3892047" y="4138388"/>
            <a:ext cx="182880" cy="182880"/>
          </a:xfrm>
          <a:prstGeom prst="sun">
            <a:avLst/>
          </a:prstGeom>
          <a:noFill/>
          <a:ln w="1270">
            <a:solidFill>
              <a:srgbClr val="82E0F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Normalization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Normalization is the process of organizing data to reduce redundancy and improve data integrity.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Goal: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Eliminate data duplication and inconsistencies.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Techniques: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Involve dividing larger tables into smaller, more manageable tables and defining relationships between them.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Benefits: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Reduces storage space, improves data integrity, and simplifies data modification.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15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53444" y="1093914"/>
            <a:ext cx="182880" cy="182880"/>
          </a:xfrm>
          <a:prstGeom prst="cube">
            <a:avLst/>
          </a:prstGeom>
          <a:noFill/>
          <a:ln w="1270">
            <a:solidFill>
              <a:srgbClr val="FC280C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1238627" y="404021"/>
            <a:ext cx="182880" cy="182880"/>
          </a:xfrm>
          <a:prstGeom prst="cube">
            <a:avLst/>
          </a:prstGeom>
          <a:noFill/>
          <a:ln w="1270">
            <a:solidFill>
              <a:srgbClr val="FB8296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002222" y="961059"/>
            <a:ext cx="182880" cy="182880"/>
          </a:xfrm>
          <a:prstGeom prst="cube">
            <a:avLst/>
          </a:prstGeom>
          <a:noFill/>
          <a:ln w="1270">
            <a:solidFill>
              <a:srgbClr val="772E02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3772382" y="2426683"/>
            <a:ext cx="182880" cy="182880"/>
          </a:xfrm>
          <a:prstGeom prst="rect">
            <a:avLst/>
          </a:prstGeom>
          <a:noFill/>
          <a:ln w="1270">
            <a:solidFill>
              <a:srgbClr val="D06061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1251056" y="2470251"/>
            <a:ext cx="182880" cy="182880"/>
          </a:xfrm>
          <a:prstGeom prst="triangle">
            <a:avLst/>
          </a:prstGeom>
          <a:noFill/>
          <a:ln w="1270">
            <a:solidFill>
              <a:srgbClr val="9C55A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Understanding Primary Keys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 primary key is a column or set of columns that uniquely identifies each row in a table.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Must be unique: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No two rows can have the same primary key value.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Cannot be null: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A primary key value must always be present.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Used for: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Ensuring data integrity and efficiently retrieving data.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Example: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StudentID in the Students table.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AAAA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16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AAAAAA"/>
          </a:solidFill>
          <a:ln/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891545" y="3098764"/>
            <a:ext cx="182880" cy="182880"/>
          </a:xfrm>
          <a:prstGeom prst="cube">
            <a:avLst/>
          </a:prstGeom>
          <a:noFill/>
          <a:ln w="1270">
            <a:solidFill>
              <a:srgbClr val="CA806F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2790921" y="2065277"/>
            <a:ext cx="182880" cy="182880"/>
          </a:xfrm>
          <a:prstGeom prst="cube">
            <a:avLst/>
          </a:prstGeom>
          <a:noFill/>
          <a:ln w="1270">
            <a:solidFill>
              <a:srgbClr val="D0EFD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3837801" y="2742806"/>
            <a:ext cx="182880" cy="182880"/>
          </a:xfrm>
          <a:prstGeom prst="triangle">
            <a:avLst/>
          </a:prstGeom>
          <a:noFill/>
          <a:ln w="1270">
            <a:solidFill>
              <a:srgbClr val="755ED0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2830791" y="1745626"/>
            <a:ext cx="182880" cy="182880"/>
          </a:xfrm>
          <a:prstGeom prst="sun">
            <a:avLst/>
          </a:prstGeom>
          <a:noFill/>
          <a:ln w="1270">
            <a:solidFill>
              <a:srgbClr val="F2C9FE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929071" y="3674491"/>
            <a:ext cx="182880" cy="182880"/>
          </a:xfrm>
          <a:prstGeom prst="triangle">
            <a:avLst/>
          </a:prstGeom>
          <a:noFill/>
          <a:ln w="1270">
            <a:solidFill>
              <a:srgbClr val="4AA524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Foreign Keys and Relationships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 foreign key is a column (or set of columns) in one table that refers to the primary key of another table.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Creates relationships: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Establishes a link between two tables.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Ensures referential integrity: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Prevents orphaned records (records that refer to a non-existent primary key).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Example: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A table 'Enrollments' might have a foreign key 'StudentID' referencing the 'Students' table and 'CourseID' referencing the 'Courses' table.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17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930148" y="529292"/>
            <a:ext cx="182880" cy="182880"/>
          </a:xfrm>
          <a:prstGeom prst="sun">
            <a:avLst/>
          </a:prstGeom>
          <a:noFill/>
          <a:ln w="1270">
            <a:solidFill>
              <a:srgbClr val="3D17D4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7672692" y="1439836"/>
            <a:ext cx="182880" cy="182880"/>
          </a:xfrm>
          <a:prstGeom prst="triangle">
            <a:avLst/>
          </a:prstGeom>
          <a:noFill/>
          <a:ln w="1270">
            <a:solidFill>
              <a:srgbClr val="BC6A1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982501" y="1947590"/>
            <a:ext cx="182880" cy="182880"/>
          </a:xfrm>
          <a:prstGeom prst="rect">
            <a:avLst/>
          </a:prstGeom>
          <a:noFill/>
          <a:ln w="1270">
            <a:solidFill>
              <a:srgbClr val="83ED44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095146" y="1491981"/>
            <a:ext cx="182880" cy="182880"/>
          </a:xfrm>
          <a:prstGeom prst="cube">
            <a:avLst/>
          </a:prstGeom>
          <a:noFill/>
          <a:ln w="1270">
            <a:solidFill>
              <a:srgbClr val="3E909B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2710061" y="2117112"/>
            <a:ext cx="182880" cy="182880"/>
          </a:xfrm>
          <a:prstGeom prst="cube">
            <a:avLst/>
          </a:prstGeom>
          <a:noFill/>
          <a:ln w="1270">
            <a:solidFill>
              <a:srgbClr val="DF658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Real-World Applications of DBMS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DBMS are used everywhere!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Banking: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Managing customer accounts, transactions.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E-commerce: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Storing product information, customer orders.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Social Media: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Managing user profiles, posts, connections.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Healthcare: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Storing patient records, medical history.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Education: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Managing student information, course schedules.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18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357438" y="2089624"/>
            <a:ext cx="182880" cy="182880"/>
          </a:xfrm>
          <a:prstGeom prst="rect">
            <a:avLst/>
          </a:prstGeom>
          <a:noFill/>
          <a:ln w="1270">
            <a:solidFill>
              <a:srgbClr val="958830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7332776" y="1263096"/>
            <a:ext cx="182880" cy="182880"/>
          </a:xfrm>
          <a:prstGeom prst="rect">
            <a:avLst/>
          </a:prstGeom>
          <a:noFill/>
          <a:ln w="1270">
            <a:solidFill>
              <a:srgbClr val="7C352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764959" y="1740066"/>
            <a:ext cx="182880" cy="182880"/>
          </a:xfrm>
          <a:prstGeom prst="cube">
            <a:avLst/>
          </a:prstGeom>
          <a:noFill/>
          <a:ln w="1270">
            <a:solidFill>
              <a:srgbClr val="F6C96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4054401" y="2252450"/>
            <a:ext cx="182880" cy="182880"/>
          </a:xfrm>
          <a:prstGeom prst="triangle">
            <a:avLst/>
          </a:prstGeom>
          <a:noFill/>
          <a:ln w="1270">
            <a:solidFill>
              <a:srgbClr val="21B28C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248612" y="457758"/>
            <a:ext cx="182880" cy="182880"/>
          </a:xfrm>
          <a:prstGeom prst="sun">
            <a:avLst/>
          </a:prstGeom>
          <a:noFill/>
          <a:ln w="1270">
            <a:solidFill>
              <a:srgbClr val="E6E96B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Choosing the Right DBMS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The best DBMS depends on your specific needs: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Data type: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Relational vs. Non-relational data?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Scale: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How much data will you store?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Performance: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What are your performance requirements?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Cost: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What is your budget?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Expertise: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What skills do you have in-house?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AAAA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19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AAAAAA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734219" y="1917792"/>
            <a:ext cx="182880" cy="182880"/>
          </a:xfrm>
          <a:prstGeom prst="sun">
            <a:avLst/>
          </a:prstGeom>
          <a:noFill/>
          <a:ln w="1270">
            <a:solidFill>
              <a:srgbClr val="4D92BE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7414939" y="1578244"/>
            <a:ext cx="182880" cy="182880"/>
          </a:xfrm>
          <a:prstGeom prst="rect">
            <a:avLst/>
          </a:prstGeom>
          <a:noFill/>
          <a:ln w="1270">
            <a:solidFill>
              <a:srgbClr val="C35584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3674282" y="897839"/>
            <a:ext cx="182880" cy="182880"/>
          </a:xfrm>
          <a:prstGeom prst="sun">
            <a:avLst/>
          </a:prstGeom>
          <a:noFill/>
          <a:ln w="1270">
            <a:solidFill>
              <a:srgbClr val="F41B8A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2649315" y="70342"/>
            <a:ext cx="182880" cy="182880"/>
          </a:xfrm>
          <a:prstGeom prst="sun">
            <a:avLst/>
          </a:prstGeom>
          <a:noFill/>
          <a:ln w="1270">
            <a:solidFill>
              <a:srgbClr val="FF291E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1620256" y="423493"/>
            <a:ext cx="182880" cy="182880"/>
          </a:xfrm>
          <a:prstGeom prst="sun">
            <a:avLst/>
          </a:prstGeom>
          <a:noFill/>
          <a:ln w="1270">
            <a:solidFill>
              <a:srgbClr val="1067B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 is a Database?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 database is an organized collection of structured information, or data, typically stored electronically in a computer system.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Think of it like a digital filing cabinet. Instead of paper files, you have data.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Key Features: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Organized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Structured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Accessible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AAAA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2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AAAAAA"/>
          </a:solidFill>
          <a:ln/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58083" y="822276"/>
            <a:ext cx="182880" cy="182880"/>
          </a:xfrm>
          <a:prstGeom prst="sun">
            <a:avLst/>
          </a:prstGeom>
          <a:noFill/>
          <a:ln w="1270">
            <a:solidFill>
              <a:srgbClr val="E7392E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7020010" y="2292643"/>
            <a:ext cx="182880" cy="182880"/>
          </a:xfrm>
          <a:prstGeom prst="cube">
            <a:avLst/>
          </a:prstGeom>
          <a:noFill/>
          <a:ln w="1270">
            <a:solidFill>
              <a:srgbClr val="A9F8F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632950" y="1477451"/>
            <a:ext cx="182880" cy="182880"/>
          </a:xfrm>
          <a:prstGeom prst="triangle">
            <a:avLst/>
          </a:prstGeom>
          <a:noFill/>
          <a:ln w="1270">
            <a:solidFill>
              <a:srgbClr val="423CCF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5454333" y="3238126"/>
            <a:ext cx="182880" cy="182880"/>
          </a:xfrm>
          <a:prstGeom prst="rect">
            <a:avLst/>
          </a:prstGeom>
          <a:noFill/>
          <a:ln w="1270">
            <a:solidFill>
              <a:srgbClr val="7149AA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1381062" y="1296101"/>
            <a:ext cx="182880" cy="182880"/>
          </a:xfrm>
          <a:prstGeom prst="cube">
            <a:avLst/>
          </a:prstGeom>
          <a:noFill/>
          <a:ln w="1270">
            <a:solidFill>
              <a:srgbClr val="9BA2B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Security Considerations in DBMS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Security is paramount when managing databases. Key considerations include: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Access Control: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Limiting access to sensitive data based on user roles and permissions.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Authentication: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Verifying the identity of users attempting to access the database.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Encryption: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Protecting data at rest and in transit using encryption algorithms.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Auditing: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Tracking database activities for security monitoring and compliance.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Regular Updates: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Applying security patches and updates to address vulnerabilities.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AAAA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20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AAAAAA"/>
          </a:solidFill>
          <a:ln/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413791" y="4227791"/>
            <a:ext cx="182880" cy="182880"/>
          </a:xfrm>
          <a:prstGeom prst="cube">
            <a:avLst/>
          </a:prstGeom>
          <a:noFill/>
          <a:ln w="1270">
            <a:solidFill>
              <a:srgbClr val="2A81A6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3906384" y="2586929"/>
            <a:ext cx="182880" cy="182880"/>
          </a:xfrm>
          <a:prstGeom prst="triangle">
            <a:avLst/>
          </a:prstGeom>
          <a:noFill/>
          <a:ln w="1270">
            <a:solidFill>
              <a:srgbClr val="D57A7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3934339" y="4449865"/>
            <a:ext cx="182880" cy="182880"/>
          </a:xfrm>
          <a:prstGeom prst="rect">
            <a:avLst/>
          </a:prstGeom>
          <a:noFill/>
          <a:ln w="1270">
            <a:solidFill>
              <a:srgbClr val="DA92D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394803" y="2227893"/>
            <a:ext cx="182880" cy="182880"/>
          </a:xfrm>
          <a:prstGeom prst="rect">
            <a:avLst/>
          </a:prstGeom>
          <a:noFill/>
          <a:ln w="1270">
            <a:solidFill>
              <a:srgbClr val="FEF3DC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438376" y="4561606"/>
            <a:ext cx="182880" cy="182880"/>
          </a:xfrm>
          <a:prstGeom prst="rect">
            <a:avLst/>
          </a:prstGeom>
          <a:noFill/>
          <a:ln w="1270">
            <a:solidFill>
              <a:srgbClr val="0BFA8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Backup and Recovery Strategies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Implementing robust backup and recovery strategies is essential for data protection.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Full Backups: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Creating complete copies of the database at regular intervals.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Incremental Backups: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Backing up only the changes made since the last full backup.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Differential Backups: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Backing up only the changes made since the last full backup.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Transaction Logs: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Recording all database transactions for point-in-time recovery.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Offsite Storage: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Storing backups in a secure offsite location to protect against disasters.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21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16002" y="2779751"/>
            <a:ext cx="182880" cy="182880"/>
          </a:xfrm>
          <a:prstGeom prst="rect">
            <a:avLst/>
          </a:prstGeom>
          <a:noFill/>
          <a:ln w="1270">
            <a:solidFill>
              <a:srgbClr val="5987C6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608280" y="1572817"/>
            <a:ext cx="182880" cy="182880"/>
          </a:xfrm>
          <a:prstGeom prst="rect">
            <a:avLst/>
          </a:prstGeom>
          <a:noFill/>
          <a:ln w="1270">
            <a:solidFill>
              <a:srgbClr val="3D9669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293982" y="662996"/>
            <a:ext cx="182880" cy="182880"/>
          </a:xfrm>
          <a:prstGeom prst="rect">
            <a:avLst/>
          </a:prstGeom>
          <a:noFill/>
          <a:ln w="1270">
            <a:solidFill>
              <a:srgbClr val="1E1B2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3929314" y="2197279"/>
            <a:ext cx="182880" cy="182880"/>
          </a:xfrm>
          <a:prstGeom prst="triangle">
            <a:avLst/>
          </a:prstGeom>
          <a:noFill/>
          <a:ln w="1270">
            <a:solidFill>
              <a:srgbClr val="2C8868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3530153" y="2806166"/>
            <a:ext cx="182880" cy="182880"/>
          </a:xfrm>
          <a:prstGeom prst="cube">
            <a:avLst/>
          </a:prstGeom>
          <a:noFill/>
          <a:ln w="1270">
            <a:solidFill>
              <a:srgbClr val="5AF4C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Indexing for Performance Optimization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Indexing can significantly improve query performance in a database.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Index Types: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Different types of indexes (e.g., B-tree, hash) optimized for various query patterns.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Index Selection: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Choosing the right columns to index based on frequently queried columns.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Index Maintenance: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Monitoring and maintaining indexes to prevent fragmentation and performance degradation.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Trade-offs: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Balancing the benefits of indexing against the overhead of maintaining indexes.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AAAA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22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AAAAAA"/>
          </a:solidFill>
          <a:ln/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755977" y="509353"/>
            <a:ext cx="182880" cy="182880"/>
          </a:xfrm>
          <a:prstGeom prst="triangle">
            <a:avLst/>
          </a:prstGeom>
          <a:noFill/>
          <a:ln w="1270">
            <a:solidFill>
              <a:srgbClr val="72DBB2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3597375" y="3173743"/>
            <a:ext cx="182880" cy="182880"/>
          </a:xfrm>
          <a:prstGeom prst="triangle">
            <a:avLst/>
          </a:prstGeom>
          <a:noFill/>
          <a:ln w="1270">
            <a:solidFill>
              <a:srgbClr val="447B1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133384" y="4360814"/>
            <a:ext cx="182880" cy="182880"/>
          </a:xfrm>
          <a:prstGeom prst="cube">
            <a:avLst/>
          </a:prstGeom>
          <a:noFill/>
          <a:ln w="1270">
            <a:solidFill>
              <a:srgbClr val="FB008D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907418" y="1500458"/>
            <a:ext cx="182880" cy="182880"/>
          </a:xfrm>
          <a:prstGeom prst="sun">
            <a:avLst/>
          </a:prstGeom>
          <a:noFill/>
          <a:ln w="1270">
            <a:solidFill>
              <a:srgbClr val="8E171A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498923" y="2716148"/>
            <a:ext cx="182880" cy="182880"/>
          </a:xfrm>
          <a:prstGeom prst="rect">
            <a:avLst/>
          </a:prstGeom>
          <a:noFill/>
          <a:ln w="1270">
            <a:solidFill>
              <a:srgbClr val="5C17F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Further Learning Resources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Want to learn more? Check out these resources: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Official DBMS Documentation: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MySQL, PostgreSQL, MongoDB documentation are excellent.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Online Courses: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Coursera, Udemy, edX offer courses on databases.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Books: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 Many good books are available on database design and SQL.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Practice!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The best way to learn is to build your own databases and experiment.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AAAA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23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AAAAAA"/>
          </a:solidFill>
          <a:ln/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123090" y="4125750"/>
            <a:ext cx="182880" cy="182880"/>
          </a:xfrm>
          <a:prstGeom prst="triangle">
            <a:avLst/>
          </a:prstGeom>
          <a:noFill/>
          <a:ln w="1270">
            <a:solidFill>
              <a:srgbClr val="9F5D25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6195373" y="3178343"/>
            <a:ext cx="182880" cy="182880"/>
          </a:xfrm>
          <a:prstGeom prst="triangle">
            <a:avLst/>
          </a:prstGeom>
          <a:noFill/>
          <a:ln w="1270">
            <a:solidFill>
              <a:srgbClr val="52142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778493" y="4443898"/>
            <a:ext cx="182880" cy="182880"/>
          </a:xfrm>
          <a:prstGeom prst="cube">
            <a:avLst/>
          </a:prstGeom>
          <a:noFill/>
          <a:ln w="1270">
            <a:solidFill>
              <a:srgbClr val="D464C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2020994" y="3737408"/>
            <a:ext cx="182880" cy="182880"/>
          </a:xfrm>
          <a:prstGeom prst="cube">
            <a:avLst/>
          </a:prstGeom>
          <a:noFill/>
          <a:ln w="1270">
            <a:solidFill>
              <a:srgbClr val="0C9E75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4020754" y="1217515"/>
            <a:ext cx="182880" cy="182880"/>
          </a:xfrm>
          <a:prstGeom prst="cube">
            <a:avLst/>
          </a:prstGeom>
          <a:noFill/>
          <a:ln w="1270">
            <a:solidFill>
              <a:srgbClr val="2CF683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DBMS are essential for managing data effectively.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This presentation provided a basic overview.  Keep learning and exploring!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Thank you!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24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666" y="3330345"/>
            <a:ext cx="182880" cy="182880"/>
          </a:xfrm>
          <a:prstGeom prst="sun">
            <a:avLst/>
          </a:prstGeom>
          <a:noFill/>
          <a:ln w="1270">
            <a:solidFill>
              <a:srgbClr val="A87DD3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6751479" y="1860101"/>
            <a:ext cx="182880" cy="182880"/>
          </a:xfrm>
          <a:prstGeom prst="triangle">
            <a:avLst/>
          </a:prstGeom>
          <a:noFill/>
          <a:ln w="1270">
            <a:solidFill>
              <a:srgbClr val="CDD57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2003427" y="4434223"/>
            <a:ext cx="182880" cy="182880"/>
          </a:xfrm>
          <a:prstGeom prst="sun">
            <a:avLst/>
          </a:prstGeom>
          <a:noFill/>
          <a:ln w="1270">
            <a:solidFill>
              <a:srgbClr val="F4FBA3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2333602" y="641102"/>
            <a:ext cx="182880" cy="182880"/>
          </a:xfrm>
          <a:prstGeom prst="cube">
            <a:avLst/>
          </a:prstGeom>
          <a:noFill/>
          <a:ln w="1270">
            <a:solidFill>
              <a:srgbClr val="98BCB9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4882282" y="245475"/>
            <a:ext cx="182880" cy="182880"/>
          </a:xfrm>
          <a:prstGeom prst="rect">
            <a:avLst/>
          </a:prstGeom>
          <a:noFill/>
          <a:ln w="1270">
            <a:solidFill>
              <a:srgbClr val="F43FED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What is a DBMS?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 Database Management System (DBMS) is software that allows you to create, manage, and access databases.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It acts as an interface between users/applications and the database.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Examples: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MySQL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PostgreSQL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Oracle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Microsoft SQL Server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MongoDB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3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152561" y="1951732"/>
            <a:ext cx="182880" cy="182880"/>
          </a:xfrm>
          <a:prstGeom prst="cube">
            <a:avLst/>
          </a:prstGeom>
          <a:noFill/>
          <a:ln w="1270">
            <a:solidFill>
              <a:srgbClr val="64CD13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6930546" y="388459"/>
            <a:ext cx="182880" cy="182880"/>
          </a:xfrm>
          <a:prstGeom prst="rect">
            <a:avLst/>
          </a:prstGeom>
          <a:noFill/>
          <a:ln w="1270">
            <a:solidFill>
              <a:srgbClr val="DD2751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3664219" y="2713784"/>
            <a:ext cx="182880" cy="182880"/>
          </a:xfrm>
          <a:prstGeom prst="cube">
            <a:avLst/>
          </a:prstGeom>
          <a:noFill/>
          <a:ln w="1270">
            <a:solidFill>
              <a:srgbClr val="F5917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160093" y="203068"/>
            <a:ext cx="182880" cy="182880"/>
          </a:xfrm>
          <a:prstGeom prst="cube">
            <a:avLst/>
          </a:prstGeom>
          <a:noFill/>
          <a:ln w="1270">
            <a:solidFill>
              <a:srgbClr val="B5D352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900973" y="4372595"/>
            <a:ext cx="182880" cy="182880"/>
          </a:xfrm>
          <a:prstGeom prst="cube">
            <a:avLst/>
          </a:prstGeom>
          <a:noFill/>
          <a:ln w="1270">
            <a:solidFill>
              <a:srgbClr val="EC1F29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Why Use a DBMS? (Advantages)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Using a DBMS offers numerous advantages: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Data Integrity: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Ensures accuracy and consistency of data.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Data Security: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Controls access and protects data from unauthorized users.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Data Consistency: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Reduces redundancy and ensures data is up-to-date.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Data Sharing: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Allows multiple users and applications to access the same data concurrently.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Efficient Data Access: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Provides optimized methods for retrieving data quickly.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Data Backup and Recovery: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Simplifies the process of backing up data and restoring it in case of failure.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4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67575" y="2688400"/>
            <a:ext cx="182880" cy="182880"/>
          </a:xfrm>
          <a:prstGeom prst="rect">
            <a:avLst/>
          </a:prstGeom>
          <a:noFill/>
          <a:ln w="1270">
            <a:solidFill>
              <a:srgbClr val="60CDC5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2583633" y="1613785"/>
            <a:ext cx="182880" cy="182880"/>
          </a:xfrm>
          <a:prstGeom prst="cube">
            <a:avLst/>
          </a:prstGeom>
          <a:noFill/>
          <a:ln w="1270">
            <a:solidFill>
              <a:srgbClr val="C61BE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800431" y="4310832"/>
            <a:ext cx="182880" cy="182880"/>
          </a:xfrm>
          <a:prstGeom prst="cube">
            <a:avLst/>
          </a:prstGeom>
          <a:noFill/>
          <a:ln w="1270">
            <a:solidFill>
              <a:srgbClr val="955690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68333" y="1074772"/>
            <a:ext cx="182880" cy="182880"/>
          </a:xfrm>
          <a:prstGeom prst="rect">
            <a:avLst/>
          </a:prstGeom>
          <a:noFill/>
          <a:ln w="1270">
            <a:solidFill>
              <a:srgbClr val="E9ADB2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518344" y="3812928"/>
            <a:ext cx="182880" cy="182880"/>
          </a:xfrm>
          <a:prstGeom prst="sun">
            <a:avLst/>
          </a:prstGeom>
          <a:noFill/>
          <a:ln w="1270">
            <a:solidFill>
              <a:srgbClr val="CC0C9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Key Concepts: Tables, Rows, Columns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Let's understand the basic building blocks: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Table: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A collection of related data organized in rows and columns. Think of it as a spreadsheet.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Row (Record):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 A single instance of data in a table.  Represents one entry.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Column (Attribute/Field):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A specific piece of information for each row. Defines the type of data stored in that column.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AAAA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5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AAAAAA"/>
          </a:solidFill>
          <a:ln/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70445" y="1764540"/>
            <a:ext cx="182880" cy="182880"/>
          </a:xfrm>
          <a:prstGeom prst="rect">
            <a:avLst/>
          </a:prstGeom>
          <a:noFill/>
          <a:ln w="1270">
            <a:solidFill>
              <a:srgbClr val="67F646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422030" y="2640743"/>
            <a:ext cx="182880" cy="182880"/>
          </a:xfrm>
          <a:prstGeom prst="triangle">
            <a:avLst/>
          </a:prstGeom>
          <a:noFill/>
          <a:ln w="1270">
            <a:solidFill>
              <a:srgbClr val="C3071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166529" y="1540714"/>
            <a:ext cx="182880" cy="182880"/>
          </a:xfrm>
          <a:prstGeom prst="cube">
            <a:avLst/>
          </a:prstGeom>
          <a:noFill/>
          <a:ln w="1270">
            <a:solidFill>
              <a:srgbClr val="85A2F1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461833" y="2687874"/>
            <a:ext cx="182880" cy="182880"/>
          </a:xfrm>
          <a:prstGeom prst="triangle">
            <a:avLst/>
          </a:prstGeom>
          <a:noFill/>
          <a:ln w="1270">
            <a:solidFill>
              <a:srgbClr val="D5402E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1380116" y="475511"/>
            <a:ext cx="182880" cy="182880"/>
          </a:xfrm>
          <a:prstGeom prst="triangle">
            <a:avLst/>
          </a:prstGeom>
          <a:noFill/>
          <a:ln w="1270">
            <a:solidFill>
              <a:srgbClr val="DAFD5E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Example: A 'Students' Table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+---------+----------+------------+</a:t>
            </a:r>
            <a:endParaRPr lang="en-US" sz="14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| StudentID | Name     | Major      |</a:t>
            </a:r>
            <a:endParaRPr lang="en-US" sz="14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+---------+----------+------------+</a:t>
            </a:r>
            <a:endParaRPr lang="en-US" sz="14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| 1       | Alice    | Computer Science |</a:t>
            </a:r>
            <a:endParaRPr lang="en-US" sz="14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| 2       | Bob      | Engineering  |</a:t>
            </a:r>
            <a:endParaRPr lang="en-US" sz="14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| 3       | Charlie  | Biology      |</a:t>
            </a:r>
            <a:endParaRPr lang="en-US" sz="14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+---------+----------+------------+</a:t>
            </a:r>
            <a:endParaRPr lang="en-US" sz="1400" dirty="0"/>
          </a:p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Table Name: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Students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Columns: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StudentID, Name, Major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Rows: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Each line represents a student.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AAAA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6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AAAAAA"/>
          </a:solidFill>
          <a:ln/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866294" y="4289262"/>
            <a:ext cx="182880" cy="182880"/>
          </a:xfrm>
          <a:prstGeom prst="sun">
            <a:avLst/>
          </a:prstGeom>
          <a:noFill/>
          <a:ln w="1270">
            <a:solidFill>
              <a:srgbClr val="F6D77A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2385851" y="820572"/>
            <a:ext cx="182880" cy="182880"/>
          </a:xfrm>
          <a:prstGeom prst="triangle">
            <a:avLst/>
          </a:prstGeom>
          <a:noFill/>
          <a:ln w="1270">
            <a:solidFill>
              <a:srgbClr val="265190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293718" y="649573"/>
            <a:ext cx="182880" cy="182880"/>
          </a:xfrm>
          <a:prstGeom prst="triangle">
            <a:avLst/>
          </a:prstGeom>
          <a:noFill/>
          <a:ln w="1270">
            <a:solidFill>
              <a:srgbClr val="F5F06D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4231461" y="1595175"/>
            <a:ext cx="182880" cy="182880"/>
          </a:xfrm>
          <a:prstGeom prst="sun">
            <a:avLst/>
          </a:prstGeom>
          <a:noFill/>
          <a:ln w="1270">
            <a:solidFill>
              <a:srgbClr val="D84C41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5786990" y="1976133"/>
            <a:ext cx="182880" cy="182880"/>
          </a:xfrm>
          <a:prstGeom prst="cube">
            <a:avLst/>
          </a:prstGeom>
          <a:noFill/>
          <a:ln w="1270">
            <a:solidFill>
              <a:srgbClr val="B421BC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Different Types of DBMS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DBMS can be categorized based on their data model: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Relational DBMS (RDBMS):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 Uses tables with rows and columns.  (MySQL, PostgreSQL, Oracle, SQL Server)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NoSQL DBMS: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 Handles unstructured or semi-structured data. (MongoDB, Cassandra)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Object-Oriented DBMS (OODBMS):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Stores data as objects. (Rarely used now)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Graph DBMS: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Focuses on relationships between data points. (Neo4j)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AAAAAA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7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AAAAAA"/>
          </a:solidFill>
          <a:ln/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993000" y="1654077"/>
            <a:ext cx="182880" cy="182880"/>
          </a:xfrm>
          <a:prstGeom prst="rect">
            <a:avLst/>
          </a:prstGeom>
          <a:noFill/>
          <a:ln w="1270">
            <a:solidFill>
              <a:srgbClr val="6A0E2B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987551" y="3678079"/>
            <a:ext cx="182880" cy="182880"/>
          </a:xfrm>
          <a:prstGeom prst="sun">
            <a:avLst/>
          </a:prstGeom>
          <a:noFill/>
          <a:ln w="1270">
            <a:solidFill>
              <a:srgbClr val="13D6CD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743718" y="1830001"/>
            <a:ext cx="182880" cy="182880"/>
          </a:xfrm>
          <a:prstGeom prst="rect">
            <a:avLst/>
          </a:prstGeom>
          <a:noFill/>
          <a:ln w="1270">
            <a:solidFill>
              <a:srgbClr val="441C0F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617941" y="1660202"/>
            <a:ext cx="182880" cy="182880"/>
          </a:xfrm>
          <a:prstGeom prst="rect">
            <a:avLst/>
          </a:prstGeom>
          <a:noFill/>
          <a:ln w="1270">
            <a:solidFill>
              <a:srgbClr val="C0368E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6274755" y="1376900"/>
            <a:ext cx="182880" cy="182880"/>
          </a:xfrm>
          <a:prstGeom prst="rect">
            <a:avLst/>
          </a:prstGeom>
          <a:noFill/>
          <a:ln w="1270">
            <a:solidFill>
              <a:srgbClr val="AF3AA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Relational DBMS (RDBMS) - The Most Common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RDBMS is the most widely used type of DBMS.  It uses the relational model, which is based on tables and relationships between tables.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Data is stored in tables.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Relationships are defined using keys.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SQL (Structured Query Language) is used to interact with the database.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8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963071" y="1366628"/>
            <a:ext cx="182880" cy="182880"/>
          </a:xfrm>
          <a:prstGeom prst="sun">
            <a:avLst/>
          </a:prstGeom>
          <a:noFill/>
          <a:ln w="1270">
            <a:solidFill>
              <a:srgbClr val="C708E1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1832867" y="4289601"/>
            <a:ext cx="182880" cy="182880"/>
          </a:xfrm>
          <a:prstGeom prst="sun">
            <a:avLst/>
          </a:prstGeom>
          <a:noFill/>
          <a:ln w="1270">
            <a:solidFill>
              <a:srgbClr val="CE793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6777824" y="478267"/>
            <a:ext cx="182880" cy="182880"/>
          </a:xfrm>
          <a:prstGeom prst="rect">
            <a:avLst/>
          </a:prstGeom>
          <a:noFill/>
          <a:ln w="1270">
            <a:solidFill>
              <a:srgbClr val="2A84D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0947" y="3491287"/>
            <a:ext cx="182880" cy="182880"/>
          </a:xfrm>
          <a:prstGeom prst="sun">
            <a:avLst/>
          </a:prstGeom>
          <a:noFill/>
          <a:ln w="1270">
            <a:solidFill>
              <a:srgbClr val="298649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3860361" y="2661418"/>
            <a:ext cx="182880" cy="182880"/>
          </a:xfrm>
          <a:prstGeom prst="triangle">
            <a:avLst/>
          </a:prstGeom>
          <a:noFill/>
          <a:ln w="1270">
            <a:solidFill>
              <a:srgbClr val="ABD741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7200" y="4572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algn="ctr" indent="0" marL="0">
              <a:buNone/>
            </a:pPr>
            <a:r>
              <a:rPr lang="en-US" sz="3000" b="1" dirty="0">
                <a:solidFill>
                  <a:srgbClr val="DC143C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Basic SQL Commands: SELECT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457200" y="1645920"/>
            <a:ext cx="8229600" cy="3086100"/>
          </a:xfrm>
          <a:prstGeom prst="rect">
            <a:avLst/>
          </a:prstGeom>
          <a:noFill/>
          <a:ln/>
        </p:spPr>
        <p:txBody>
          <a:bodyPr wrap="square" rtlCol="0" anchor="ctr">
            <a:normAutofit/>
          </a:bodyPr>
          <a:lstStyle/>
          <a:p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SQL (Structured Query Language) is the standard language for interacting with relational databases.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SELECT: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 Retrieves data from a table.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b="1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Example: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SELECT * FROM Students;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This will select all columns (*) from the 'Students' table.</a:t>
            </a:r>
            <a:pPr algn="just" indent="0" marL="0">
              <a:lnSpc>
                <a:spcPts val="1600"/>
              </a:lnSpc>
              <a:buNone/>
            </a:pPr>
            <a:r>
              <a:rPr lang="en-US" sz="1400" dirty="0">
                <a:solidFill>
                  <a:srgbClr val="444444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
</a:t>
            </a:r>
            <a:endParaRPr lang="en-US" sz="1400" dirty="0"/>
          </a:p>
        </p:txBody>
      </p:sp>
      <p:sp>
        <p:nvSpPr>
          <p:cNvPr id="9" name="Text 7"/>
          <p:cNvSpPr/>
          <p:nvPr/>
        </p:nvSpPr>
        <p:spPr>
          <a:xfrm>
            <a:off x="8229600" y="4783455"/>
            <a:ext cx="6858000" cy="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indent="0" marL="0">
              <a:buNone/>
            </a:pPr>
            <a:r>
              <a:rPr lang="en-US" sz="1200" dirty="0">
                <a:solidFill>
                  <a:srgbClr val="333333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9</a:t>
            </a:r>
            <a:endParaRPr lang="en-US" sz="1200" dirty="0"/>
          </a:p>
        </p:txBody>
      </p:sp>
      <p:sp>
        <p:nvSpPr>
          <p:cNvPr id="10" name="Shape 8"/>
          <p:cNvSpPr/>
          <p:nvPr/>
        </p:nvSpPr>
        <p:spPr>
          <a:xfrm>
            <a:off x="457200" y="4526280"/>
            <a:ext cx="8046720" cy="27432"/>
          </a:xfrm>
          <a:prstGeom prst="rect">
            <a:avLst/>
          </a:prstGeom>
          <a:solidFill>
            <a:srgbClr val="999999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2025-02-24T11:02:28Z</dcterms:created>
  <dcterms:modified xsi:type="dcterms:W3CDTF">2025-02-24T11:02:28Z</dcterms:modified>
</cp:coreProperties>
</file>